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2.bin" ContentType="application/vnd.openxmlformats-officedocument.oleObject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embeddings/Microsoft_Equation3.bin" ContentType="application/vnd.openxmlformats-officedocument.oleObject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embeddings/Microsoft_Equation1.bin" ContentType="application/vnd.openxmlformats-officedocument.oleObject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319" r:id="rId2"/>
    <p:sldId id="335" r:id="rId3"/>
    <p:sldId id="339" r:id="rId4"/>
    <p:sldId id="340" r:id="rId5"/>
    <p:sldId id="336" r:id="rId6"/>
    <p:sldId id="338" r:id="rId7"/>
    <p:sldId id="341" r:id="rId8"/>
    <p:sldId id="342" r:id="rId9"/>
    <p:sldId id="337" r:id="rId10"/>
    <p:sldId id="343" r:id="rId11"/>
    <p:sldId id="344" r:id="rId12"/>
    <p:sldId id="347" r:id="rId13"/>
    <p:sldId id="345" r:id="rId14"/>
    <p:sldId id="346" r:id="rId15"/>
    <p:sldId id="31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D12FF"/>
    <a:srgbClr val="FFFF11"/>
    <a:srgbClr val="203855"/>
    <a:srgbClr val="2AF52F"/>
    <a:srgbClr val="232323"/>
    <a:srgbClr val="333233"/>
    <a:srgbClr val="333333"/>
    <a:srgbClr val="1A1A1A"/>
    <a:srgbClr val="303030"/>
    <a:srgbClr val="27DD2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407" autoAdjust="0"/>
    <p:restoredTop sz="96388" autoAdjust="0"/>
  </p:normalViewPr>
  <p:slideViewPr>
    <p:cSldViewPr snapToGrid="0" snapToObjects="1">
      <p:cViewPr>
        <p:scale>
          <a:sx n="100" d="100"/>
          <a:sy n="100" d="100"/>
        </p:scale>
        <p:origin x="-59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Relationship Id="rId2" Type="http://schemas.openxmlformats.org/officeDocument/2006/relationships/image" Target="../media/image7.pict"/><Relationship Id="rId3" Type="http://schemas.openxmlformats.org/officeDocument/2006/relationships/image" Target="../media/image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04687-10A8-6A48-96ED-A6A9B0703A6A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020D2-55EB-534F-8CB6-9B218C288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9571038" y="303213"/>
            <a:ext cx="19143663" cy="14357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34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4526" y="4316487"/>
            <a:ext cx="5855416" cy="4061709"/>
          </a:xfrm>
          <a:noFill/>
          <a:ln/>
        </p:spPr>
        <p:txBody>
          <a:bodyPr wrap="none" anchor="ctr"/>
          <a:lstStyle/>
          <a:p>
            <a:r>
              <a:rPr lang="en-US" dirty="0" smtClean="0"/>
              <a:t>Black widow systems contain stars that are both physically smaller and of much lower mass than those found in </a:t>
            </a:r>
            <a:r>
              <a:rPr lang="en-US" dirty="0" err="1" smtClean="0"/>
              <a:t>redbacks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F802AF-D3EC-7643-9E55-61FBB46C247F}" type="slidenum">
              <a:rPr lang="en-US">
                <a:ea typeface="ヒラギノ角ゴ Pro W3" charset="-128"/>
                <a:cs typeface="ヒラギノ角ゴ Pro W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867" tIns="44934" rIns="89867" bIns="4493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Are emission gaps inside closed field boundary?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000">
              <a:schemeClr val="accent1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25ECC-1A76-DC4B-B8A1-56865479BD0F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82B63-464B-6943-9DFF-8D1517894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Wstill3.png"/>
          <p:cNvPicPr>
            <a:picLocks noChangeAspect="1"/>
          </p:cNvPicPr>
          <p:nvPr/>
        </p:nvPicPr>
        <p:blipFill>
          <a:blip r:embed="rId3"/>
          <a:srcRect t="3128"/>
          <a:stretch>
            <a:fillRect/>
          </a:stretch>
        </p:blipFill>
        <p:spPr>
          <a:xfrm>
            <a:off x="0" y="1875367"/>
            <a:ext cx="9144000" cy="4982633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2906" y="38100"/>
            <a:ext cx="8737594" cy="187536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DE2E"/>
                </a:solidFill>
              </a:rPr>
              <a:t>Acceleration and Emission from Shocks in Millisecond Pulsar Binaries </a:t>
            </a:r>
            <a:br>
              <a:rPr lang="en-US" sz="4000" dirty="0" smtClean="0">
                <a:solidFill>
                  <a:srgbClr val="FFDE2E"/>
                </a:solidFill>
              </a:rPr>
            </a:br>
            <a:endParaRPr lang="en-US" sz="4000" dirty="0">
              <a:solidFill>
                <a:srgbClr val="FFDE2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459868"/>
            <a:ext cx="4809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Alice K. Harding</a:t>
            </a:r>
          </a:p>
          <a:p>
            <a:pPr algn="ctr"/>
            <a:r>
              <a:rPr lang="en-US" sz="2000" i="1" dirty="0" smtClean="0">
                <a:solidFill>
                  <a:srgbClr val="CCFFCC"/>
                </a:solidFill>
              </a:rPr>
              <a:t>NASA Goddard Space Flight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2068" y="1510668"/>
            <a:ext cx="4368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Zorawar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Wadiasingh</a:t>
            </a:r>
            <a:r>
              <a:rPr lang="en-US" sz="2000" dirty="0" smtClean="0">
                <a:solidFill>
                  <a:srgbClr val="FFFFFF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Christo</a:t>
            </a:r>
            <a:r>
              <a:rPr lang="en-US" sz="2000" dirty="0" smtClean="0">
                <a:solidFill>
                  <a:schemeClr val="bg1"/>
                </a:solidFill>
              </a:rPr>
              <a:t> Venter, Marcus </a:t>
            </a:r>
            <a:r>
              <a:rPr lang="en-US" sz="2000" dirty="0" err="1" smtClean="0">
                <a:solidFill>
                  <a:schemeClr val="bg1"/>
                </a:solidFill>
              </a:rPr>
              <a:t>Bottcher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rgbClr val="CCFFCC"/>
                </a:solidFill>
              </a:rPr>
              <a:t>North-West University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Potchefstroom, S. Africa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522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Radio eclipses by intra-binary shocks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31333"/>
            <a:ext cx="8796866" cy="1176867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CCFFCC"/>
                </a:solidFill>
              </a:rPr>
              <a:t>1-to-1 correspondence between eclipse fraction and orbital inclination </a:t>
            </a:r>
            <a:r>
              <a:rPr lang="en-US" sz="1800" dirty="0" err="1" smtClean="0">
                <a:solidFill>
                  <a:srgbClr val="CCFFCC"/>
                </a:solidFill>
              </a:rPr>
              <a:t>i</a:t>
            </a:r>
            <a:r>
              <a:rPr lang="en-US" sz="1800" dirty="0" smtClean="0">
                <a:solidFill>
                  <a:srgbClr val="CCFFCC"/>
                </a:solidFill>
              </a:rPr>
              <a:t> for a shock with standoff distance R</a:t>
            </a:r>
            <a:endParaRPr lang="en-US" sz="1800" baseline="-25000" dirty="0" smtClean="0">
              <a:solidFill>
                <a:srgbClr val="CCFFCC"/>
              </a:solidFill>
            </a:endParaRPr>
          </a:p>
          <a:p>
            <a:r>
              <a:rPr lang="en-US" sz="1800" dirty="0" smtClean="0">
                <a:solidFill>
                  <a:srgbClr val="CCFFCC"/>
                </a:solidFill>
              </a:rPr>
              <a:t>B1957+20: 6 – 10% eclipse fraction (green band)</a:t>
            </a:r>
          </a:p>
          <a:p>
            <a:r>
              <a:rPr lang="en-US" sz="1800" dirty="0" smtClean="0">
                <a:solidFill>
                  <a:srgbClr val="CCFFCC"/>
                </a:solidFill>
              </a:rPr>
              <a:t>Blue line: </a:t>
            </a:r>
            <a:r>
              <a:rPr lang="en-US" sz="1800" dirty="0" err="1" smtClean="0">
                <a:solidFill>
                  <a:srgbClr val="CCFFCC"/>
                </a:solidFill>
              </a:rPr>
              <a:t>i</a:t>
            </a:r>
            <a:r>
              <a:rPr lang="en-US" sz="1800" dirty="0" smtClean="0">
                <a:solidFill>
                  <a:srgbClr val="CCFFCC"/>
                </a:solidFill>
              </a:rPr>
              <a:t> = 65</a:t>
            </a:r>
            <a:r>
              <a:rPr lang="en-US" sz="1800" baseline="30000" dirty="0" smtClean="0">
                <a:solidFill>
                  <a:srgbClr val="CCFFCC"/>
                </a:solidFill>
              </a:rPr>
              <a:t>0</a:t>
            </a:r>
            <a:r>
              <a:rPr lang="en-US" sz="1800" dirty="0" smtClean="0">
                <a:solidFill>
                  <a:srgbClr val="CCFFCC"/>
                </a:solidFill>
              </a:rPr>
              <a:t>  2</a:t>
            </a:r>
            <a:r>
              <a:rPr lang="en-US" sz="1800" baseline="30000" dirty="0" smtClean="0">
                <a:solidFill>
                  <a:srgbClr val="CCFFCC"/>
                </a:solidFill>
              </a:rPr>
              <a:t>0</a:t>
            </a:r>
            <a:r>
              <a:rPr lang="en-US" sz="1800" dirty="0" smtClean="0">
                <a:solidFill>
                  <a:srgbClr val="CCFFCC"/>
                </a:solidFill>
              </a:rPr>
              <a:t> (Reynolds et al. 2007), light green line: </a:t>
            </a:r>
            <a:r>
              <a:rPr lang="en-US" sz="1800" dirty="0" err="1" smtClean="0">
                <a:solidFill>
                  <a:srgbClr val="CCFFCC"/>
                </a:solidFill>
              </a:rPr>
              <a:t>i</a:t>
            </a:r>
            <a:r>
              <a:rPr lang="en-US" sz="1800" dirty="0" smtClean="0">
                <a:solidFill>
                  <a:srgbClr val="CCFFCC"/>
                </a:solidFill>
              </a:rPr>
              <a:t> ~ 85</a:t>
            </a:r>
            <a:r>
              <a:rPr lang="en-US" sz="1800" baseline="30000" dirty="0" smtClean="0">
                <a:solidFill>
                  <a:srgbClr val="CCFFCC"/>
                </a:solidFill>
              </a:rPr>
              <a:t>0</a:t>
            </a:r>
            <a:r>
              <a:rPr lang="en-US" sz="1800" dirty="0" smtClean="0">
                <a:solidFill>
                  <a:srgbClr val="CCFFCC"/>
                </a:solidFill>
              </a:rPr>
              <a:t> (Johnson et al. 2014)</a:t>
            </a:r>
          </a:p>
          <a:p>
            <a:endParaRPr lang="en-US" sz="1800" baseline="-250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328"/>
            <a:ext cx="9144000" cy="405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65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Electron timescales in the shock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838200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89" y="1816101"/>
            <a:ext cx="5975960" cy="4931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2267" y="2438400"/>
            <a:ext cx="2675466" cy="1477328"/>
          </a:xfrm>
          <a:prstGeom prst="rect">
            <a:avLst/>
          </a:prstGeom>
          <a:noFill/>
          <a:ln>
            <a:solidFill>
              <a:srgbClr val="CCFF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IC cooling </a:t>
            </a:r>
            <a:r>
              <a:rPr lang="en-US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rgbClr val="CCFFCC"/>
                </a:solidFill>
              </a:rPr>
              <a:t>IC</a:t>
            </a:r>
            <a:r>
              <a:rPr lang="en-US" dirty="0" smtClean="0">
                <a:solidFill>
                  <a:srgbClr val="CCFFCC"/>
                </a:solidFill>
              </a:rPr>
              <a:t> and </a:t>
            </a:r>
          </a:p>
          <a:p>
            <a:endParaRPr lang="en-US" dirty="0" smtClean="0">
              <a:solidFill>
                <a:srgbClr val="CCFFCC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synchrotron cooling </a:t>
            </a:r>
            <a:r>
              <a:rPr lang="en-US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rgbClr val="CCFFCC"/>
                </a:solidFill>
              </a:rPr>
              <a:t>SR</a:t>
            </a:r>
            <a:r>
              <a:rPr lang="en-US" dirty="0" smtClean="0">
                <a:solidFill>
                  <a:srgbClr val="CCFFCC"/>
                </a:solidFill>
              </a:rPr>
              <a:t> timescales computed at stagnation point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5562601" y="2760133"/>
            <a:ext cx="795867" cy="6434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156201" y="3657601"/>
            <a:ext cx="1456269" cy="79586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82270" y="4322005"/>
            <a:ext cx="2675464" cy="923330"/>
          </a:xfrm>
          <a:prstGeom prst="rect">
            <a:avLst/>
          </a:prstGeom>
          <a:noFill/>
          <a:ln>
            <a:solidFill>
              <a:srgbClr val="CCFF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Fastest timescale is spatial convection a/c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and </a:t>
            </a:r>
            <a:r>
              <a:rPr lang="en-US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rgbClr val="CCFFCC"/>
                </a:solidFill>
              </a:rPr>
              <a:t>SR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rot="10800000" flipV="1">
            <a:off x="2734734" y="4783670"/>
            <a:ext cx="3547537" cy="6265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82271" y="5689600"/>
            <a:ext cx="2675462" cy="369332"/>
          </a:xfrm>
          <a:prstGeom prst="rect">
            <a:avLst/>
          </a:prstGeom>
          <a:noFill/>
          <a:ln w="285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Electrons up to ~</a:t>
            </a:r>
            <a:r>
              <a:rPr lang="en-US" dirty="0" err="1" smtClean="0">
                <a:solidFill>
                  <a:srgbClr val="CCFFCC"/>
                </a:solidFill>
              </a:rPr>
              <a:t>TeV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Simplified synchrotron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395"/>
            <a:ext cx="8229600" cy="555413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CCFFCC"/>
                </a:solidFill>
              </a:rPr>
              <a:t>Assume power-law spectrum of electrons acceleration at shock with index </a:t>
            </a:r>
            <a:r>
              <a:rPr lang="en-US" sz="2400" dirty="0" err="1" smtClean="0">
                <a:solidFill>
                  <a:srgbClr val="CCFFCC"/>
                </a:solidFill>
              </a:rPr>
              <a:t>p</a:t>
            </a:r>
            <a:r>
              <a:rPr lang="en-US" sz="2400" dirty="0" smtClean="0">
                <a:solidFill>
                  <a:srgbClr val="CCFFCC"/>
                </a:solidFill>
              </a:rPr>
              <a:t> = 2 and high energy cutoff </a:t>
            </a:r>
            <a:r>
              <a:rPr lang="en-US" sz="2400" dirty="0" err="1" smtClean="0">
                <a:solidFill>
                  <a:srgbClr val="CCFFCC"/>
                </a:solidFill>
              </a:rPr>
              <a:t>E</a:t>
            </a:r>
            <a:r>
              <a:rPr lang="en-US" sz="2400" baseline="-25000" dirty="0" err="1" smtClean="0">
                <a:solidFill>
                  <a:srgbClr val="CCFFCC"/>
                </a:solidFill>
              </a:rPr>
              <a:t>max</a:t>
            </a:r>
            <a:r>
              <a:rPr lang="en-US" sz="2400" baseline="-25000" dirty="0" smtClean="0">
                <a:solidFill>
                  <a:srgbClr val="CCFFCC"/>
                </a:solidFill>
              </a:rPr>
              <a:t>, </a:t>
            </a:r>
            <a:r>
              <a:rPr lang="en-US" sz="2400" dirty="0" smtClean="0">
                <a:solidFill>
                  <a:srgbClr val="CCFFCC"/>
                </a:solidFill>
              </a:rPr>
              <a:t>isotropic in bulk-flow frame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Assume emission along thin shock surface with constant B field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Bulk flow downstream of shock is mildly </a:t>
            </a:r>
            <a:r>
              <a:rPr lang="en-US" sz="2400" dirty="0" smtClean="0">
                <a:solidFill>
                  <a:srgbClr val="CCFFCC"/>
                </a:solidFill>
              </a:rPr>
              <a:t>relativistic</a:t>
            </a:r>
            <a:r>
              <a:rPr lang="en-US" sz="2400" dirty="0" smtClean="0">
                <a:solidFill>
                  <a:srgbClr val="CCFFCC"/>
                </a:solidFill>
              </a:rPr>
              <a:t> </a:t>
            </a:r>
            <a:r>
              <a:rPr lang="en-US" sz="2400" dirty="0" smtClean="0">
                <a:solidFill>
                  <a:srgbClr val="CCFFCC"/>
                </a:solidFill>
              </a:rPr>
              <a:t>increasing </a:t>
            </a:r>
            <a:r>
              <a:rPr lang="en-US" sz="2400" dirty="0" smtClean="0">
                <a:solidFill>
                  <a:srgbClr val="CCFFCC"/>
                </a:solidFill>
              </a:rPr>
              <a:t>linearly from stagnation point to </a:t>
            </a:r>
            <a:r>
              <a:rPr lang="en-US" sz="24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>
                <a:solidFill>
                  <a:srgbClr val="CCFFCC"/>
                </a:solidFill>
              </a:rPr>
              <a:t>c</a:t>
            </a:r>
            <a:r>
              <a:rPr lang="en-US" sz="2400" dirty="0" smtClean="0">
                <a:solidFill>
                  <a:srgbClr val="CCFFCC"/>
                </a:solidFill>
              </a:rPr>
              <a:t> = 0.5c = 0.9c.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Isotropic SR is </a:t>
            </a:r>
            <a:r>
              <a:rPr lang="en-US" sz="2400" dirty="0" err="1" smtClean="0">
                <a:solidFill>
                  <a:srgbClr val="CCFFCC"/>
                </a:solidFill>
              </a:rPr>
              <a:t>doppler</a:t>
            </a:r>
            <a:r>
              <a:rPr lang="en-US" sz="2400" dirty="0" smtClean="0">
                <a:solidFill>
                  <a:srgbClr val="CCFFCC"/>
                </a:solidFill>
              </a:rPr>
              <a:t> boosted at each orbital phase corresponding to a point along the shock with computed observer angle relative to shock flow</a:t>
            </a:r>
          </a:p>
          <a:p>
            <a:r>
              <a:rPr lang="en-US" sz="2400" dirty="0" smtClean="0">
                <a:solidFill>
                  <a:srgbClr val="CCFFCC"/>
                </a:solidFill>
              </a:rPr>
              <a:t>Two forms assumed for electron surface density </a:t>
            </a:r>
            <a:r>
              <a:rPr lang="en-US" sz="24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err="1" smtClean="0">
                <a:solidFill>
                  <a:srgbClr val="CCFFCC"/>
                </a:solidFill>
              </a:rPr>
              <a:t>(</a:t>
            </a:r>
            <a:r>
              <a:rPr lang="en-US" sz="24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q</a:t>
            </a:r>
            <a:r>
              <a:rPr lang="en-US" sz="2400" dirty="0" smtClean="0">
                <a:solidFill>
                  <a:srgbClr val="CCFFCC"/>
                </a:solidFill>
              </a:rPr>
              <a:t>): </a:t>
            </a:r>
          </a:p>
          <a:p>
            <a:pPr>
              <a:buNone/>
            </a:pPr>
            <a:r>
              <a:rPr lang="en-US" sz="2400" dirty="0" smtClean="0">
                <a:solidFill>
                  <a:srgbClr val="CCFFCC"/>
                </a:solidFill>
              </a:rPr>
              <a:t>    1) constant along shock 2) maximum at stagnation point and decreases to zero</a:t>
            </a:r>
          </a:p>
          <a:p>
            <a:endParaRPr lang="en-US" sz="2400" baseline="-25000" dirty="0" smtClean="0">
              <a:solidFill>
                <a:srgbClr val="CCFFCC"/>
              </a:solidFill>
            </a:endParaRPr>
          </a:p>
          <a:p>
            <a:endParaRPr lang="en-US" sz="2400" baseline="-25000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97910"/>
            <a:ext cx="8754534" cy="885295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Orbitally</a:t>
            </a:r>
            <a:r>
              <a:rPr lang="en-US" sz="3600" dirty="0" smtClean="0">
                <a:solidFill>
                  <a:schemeClr val="bg1"/>
                </a:solidFill>
              </a:rPr>
              <a:t> modulated synchrotron emission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123613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Type I shocks (B1957+20):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Doppler boosting produces a double-peaked light curve for high bulk flow velocity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Shadowing significant for R</a:t>
            </a:r>
            <a:r>
              <a:rPr lang="en-US" sz="2000" baseline="-25000" dirty="0" smtClean="0">
                <a:solidFill>
                  <a:srgbClr val="CCFFCC"/>
                </a:solidFill>
              </a:rPr>
              <a:t>0</a:t>
            </a:r>
            <a:r>
              <a:rPr lang="en-US" sz="2000" dirty="0" smtClean="0">
                <a:solidFill>
                  <a:srgbClr val="CCFFCC"/>
                </a:solidFill>
              </a:rPr>
              <a:t> close to companion</a:t>
            </a:r>
          </a:p>
          <a:p>
            <a:pPr>
              <a:buNone/>
            </a:pPr>
            <a:endParaRPr lang="en-US" sz="20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2153"/>
            <a:ext cx="9144000" cy="4195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031067"/>
            <a:ext cx="140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Shadowed</a:t>
            </a:r>
          </a:p>
          <a:p>
            <a:r>
              <a:rPr lang="en-US" sz="1200" dirty="0" err="1" smtClean="0"/>
              <a:t>Unshadowed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98600" y="3166533"/>
            <a:ext cx="24553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07061" y="3378202"/>
            <a:ext cx="24553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6" y="-16934"/>
            <a:ext cx="8686800" cy="673629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Orbitally</a:t>
            </a:r>
            <a:r>
              <a:rPr lang="en-US" sz="3600" dirty="0" smtClean="0">
                <a:solidFill>
                  <a:schemeClr val="bg1"/>
                </a:solidFill>
              </a:rPr>
              <a:t> modulated synchrotron emission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2093"/>
            <a:ext cx="8229600" cy="94826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Type II shocks (B1957+20):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Complex interplay between shock shape, R0, shadowing, bulk velocity and density along the shock controls the light curve modulation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Type II shock geometry yields higher modulation and more peak separation</a:t>
            </a:r>
            <a:endParaRPr lang="en-US" sz="20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4667"/>
            <a:ext cx="9122641" cy="42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997" y="3031067"/>
            <a:ext cx="140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Shadowed</a:t>
            </a:r>
          </a:p>
          <a:p>
            <a:r>
              <a:rPr lang="en-US" sz="1200" dirty="0" err="1" smtClean="0"/>
              <a:t>Unshadowed</a:t>
            </a: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422397" y="3166533"/>
            <a:ext cx="24553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30858" y="3378202"/>
            <a:ext cx="24553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595312"/>
          </a:xfrm>
          <a:effectLst>
            <a:outerShdw blurRad="50800" dist="38100" dir="2700000">
              <a:srgbClr val="CCFFCC">
                <a:alpha val="43000"/>
              </a:srgb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Tahoma" charset="0"/>
                <a:ea typeface="+mj-ea"/>
                <a:cs typeface="+mj-cs"/>
              </a:rPr>
              <a:t>Summary</a:t>
            </a:r>
          </a:p>
        </p:txBody>
      </p:sp>
      <p:sp>
        <p:nvSpPr>
          <p:cNvPr id="49155" name="Content Placeholder 4"/>
          <p:cNvSpPr>
            <a:spLocks noGrp="1"/>
          </p:cNvSpPr>
          <p:nvPr>
            <p:ph idx="1"/>
          </p:nvPr>
        </p:nvSpPr>
        <p:spPr>
          <a:xfrm>
            <a:off x="292100" y="914400"/>
            <a:ext cx="8686800" cy="556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Symbol" charset="2"/>
              </a:rPr>
              <a:t>A large fraction are </a:t>
            </a:r>
            <a:r>
              <a:rPr lang="en-US" sz="2800" dirty="0" err="1" smtClean="0">
                <a:solidFill>
                  <a:srgbClr val="FFFF00"/>
                </a:solidFill>
                <a:latin typeface="Symbol" charset="2"/>
                <a:ea typeface="ヒラギノ角ゴ Pro W3" pitchFamily="-112" charset="-128"/>
                <a:cs typeface="Symbol" charset="2"/>
              </a:rPr>
              <a:t>g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-ray pulsars discovered by Fermi – many </a:t>
            </a:r>
            <a:r>
              <a:rPr lang="en-US" sz="2800" dirty="0" err="1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MSPs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redbacks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 and black widows</a:t>
            </a:r>
          </a:p>
          <a:p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Radio eclipses can be used to constrain the geometry of </a:t>
            </a:r>
            <a:r>
              <a:rPr lang="en-US" sz="2800" dirty="0" err="1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intrabinary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 shock, critical to modeling the high energy emission</a:t>
            </a:r>
          </a:p>
          <a:p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Electrons accelerated to few </a:t>
            </a:r>
            <a:r>
              <a:rPr lang="en-US" sz="2800" dirty="0" err="1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TeV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 at shock</a:t>
            </a:r>
          </a:p>
          <a:p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Doppler boosting of synchrotron emission produces double-peaked light curve seen in black widow binaries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Symbol" charset="2"/>
                <a:ea typeface="ヒラギノ角ゴ Pro W3" pitchFamily="-112" charset="-128"/>
                <a:cs typeface="Symbol" charset="2"/>
              </a:rPr>
              <a:t>g</a:t>
            </a:r>
            <a:r>
              <a:rPr lang="en-US" sz="2800" dirty="0" err="1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-</a:t>
            </a:r>
            <a:r>
              <a:rPr lang="en-US" sz="2800" dirty="0" err="1" smtClean="0">
                <a:solidFill>
                  <a:srgbClr val="FFFF00"/>
                </a:solidFill>
                <a:latin typeface="Symbol" charset="2"/>
                <a:ea typeface="ヒラギノ角ゴ Pro W3" pitchFamily="-112" charset="-128"/>
                <a:cs typeface="Symbol" charset="2"/>
              </a:rPr>
              <a:t>g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 absorption by optical-UV 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radiation 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from the companion is 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minor</a:t>
            </a:r>
          </a:p>
          <a:p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Next: Steady-state particle transport, </a:t>
            </a:r>
            <a:r>
              <a:rPr lang="en-US" sz="2800" dirty="0" err="1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orbitally</a:t>
            </a:r>
            <a:r>
              <a:rPr lang="en-US" sz="2800" dirty="0" smtClean="0">
                <a:solidFill>
                  <a:srgbClr val="FFFF00"/>
                </a:solidFill>
                <a:ea typeface="ヒラギノ角ゴ Pro W3" pitchFamily="-112" charset="-128"/>
                <a:cs typeface="ヒラギノ角ゴ Pro W3" pitchFamily="-112" charset="-128"/>
              </a:rPr>
              <a:t> modulated IC emission, spectra and more.  Stay tuned!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rgbClr val="FFFF00"/>
              </a:solidFill>
              <a:ea typeface="ヒラギノ角ゴ Pro W3" pitchFamily="-112" charset="-128"/>
              <a:cs typeface="ヒラギノ角ゴ Pro W3" pitchFamily="-112" charset="-128"/>
            </a:endParaRPr>
          </a:p>
          <a:p>
            <a:endParaRPr lang="en-US" sz="2800" dirty="0" smtClean="0">
              <a:solidFill>
                <a:srgbClr val="FFFF00"/>
              </a:solidFill>
              <a:ea typeface="ヒラギノ角ゴ Pro W3" pitchFamily="-112" charset="-128"/>
              <a:cs typeface="ヒラギノ角ゴ Pro W3" pitchFamily="-112" charset="-128"/>
            </a:endParaRPr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381000" y="86995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112" charset="0"/>
              <a:buChar char="•"/>
            </a:pPr>
            <a:endParaRPr lang="en-US" sz="2400">
              <a:latin typeface="Takoma" charset="0"/>
              <a:ea typeface="Tahoma" pitchFamily="-112" charset="0"/>
              <a:cs typeface="Tahoma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3"/>
            <a:ext cx="9144000" cy="6861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400" y="-25476"/>
            <a:ext cx="948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Credit: 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M. Roberts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0"/>
            <a:ext cx="8517467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Optical observations of the stellar companion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1473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CFFCC"/>
                </a:solidFill>
              </a:rPr>
              <a:t>Optical light curve modeling can constrain orbital inclination and mass ratio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Companion temperature as high as few times 10</a:t>
            </a:r>
            <a:r>
              <a:rPr lang="en-US" sz="2000" baseline="30000" dirty="0" smtClean="0">
                <a:solidFill>
                  <a:srgbClr val="CCFFCC"/>
                </a:solidFill>
              </a:rPr>
              <a:t>4</a:t>
            </a:r>
            <a:r>
              <a:rPr lang="en-US" sz="2000" dirty="0" smtClean="0">
                <a:solidFill>
                  <a:srgbClr val="CCFFCC"/>
                </a:solidFill>
              </a:rPr>
              <a:t> K on heated side </a:t>
            </a:r>
            <a:endParaRPr lang="en-US" sz="20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4" y="2601383"/>
            <a:ext cx="3506675" cy="4256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57" y="2463800"/>
            <a:ext cx="4487977" cy="414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2333" y="6553198"/>
            <a:ext cx="2565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Romani et al. 2012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262829"/>
            <a:ext cx="302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J1544+4937 – Tang et al. 2014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167"/>
            <a:ext cx="8229600" cy="77522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X-ray orbital modulation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39797"/>
            <a:ext cx="8974665" cy="1430867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CCFFCC"/>
                </a:solidFill>
              </a:rPr>
              <a:t>Soft X-ray observations of many black widows and </a:t>
            </a:r>
            <a:r>
              <a:rPr lang="en-US" sz="1800" dirty="0" err="1" smtClean="0">
                <a:solidFill>
                  <a:srgbClr val="CCFFCC"/>
                </a:solidFill>
              </a:rPr>
              <a:t>redbacks</a:t>
            </a:r>
            <a:r>
              <a:rPr lang="en-US" sz="1800" dirty="0" smtClean="0">
                <a:solidFill>
                  <a:srgbClr val="CCFFCC"/>
                </a:solidFill>
              </a:rPr>
              <a:t> show a flux minimum around superior conjunction and some exhibit double-peaked light curves</a:t>
            </a:r>
          </a:p>
          <a:p>
            <a:r>
              <a:rPr lang="en-US" sz="1800" dirty="0" smtClean="0">
                <a:solidFill>
                  <a:srgbClr val="CCFFCC"/>
                </a:solidFill>
              </a:rPr>
              <a:t>Spectral indices </a:t>
            </a:r>
            <a:r>
              <a:rPr lang="en-US" sz="18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 smtClean="0">
                <a:solidFill>
                  <a:srgbClr val="CCFFCC"/>
                </a:solidFill>
              </a:rPr>
              <a:t> ~ 1</a:t>
            </a:r>
            <a:r>
              <a:rPr lang="en-US" sz="1800" dirty="0" smtClean="0">
                <a:solidFill>
                  <a:srgbClr val="CCFFCC"/>
                </a:solidFill>
              </a:rPr>
              <a:t> - </a:t>
            </a:r>
            <a:r>
              <a:rPr lang="en-US" sz="1800" dirty="0" smtClean="0">
                <a:solidFill>
                  <a:srgbClr val="CCFFCC"/>
                </a:solidFill>
              </a:rPr>
              <a:t>1.5, implying hard electron distributions</a:t>
            </a:r>
          </a:p>
          <a:p>
            <a:r>
              <a:rPr lang="en-US" sz="1800" dirty="0" smtClean="0">
                <a:solidFill>
                  <a:srgbClr val="CCFFCC"/>
                </a:solidFill>
              </a:rPr>
              <a:t>Emission is likely due to synchrotron, modulated by Doppler boosting and/or shadowing by companion</a:t>
            </a:r>
            <a:endParaRPr lang="en-US" sz="18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5" y="3011027"/>
            <a:ext cx="8974665" cy="3726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4734" y="2672473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B1957+20 (Huang et al. 2012)  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609" y="2672473"/>
            <a:ext cx="3623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J1023+0038 (</a:t>
            </a:r>
            <a:r>
              <a:rPr lang="en-US" sz="1600" dirty="0" err="1" smtClean="0">
                <a:solidFill>
                  <a:srgbClr val="FFFFFF"/>
                </a:solidFill>
              </a:rPr>
              <a:t>Bognadov</a:t>
            </a:r>
            <a:r>
              <a:rPr lang="en-US" sz="1600" dirty="0" smtClean="0">
                <a:solidFill>
                  <a:srgbClr val="FFFFFF"/>
                </a:solidFill>
              </a:rPr>
              <a:t> et al. 2011) 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Wcartoo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10" y="1651547"/>
            <a:ext cx="5656474" cy="5136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62"/>
            <a:ext cx="82296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Particle acceleration at binary shock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270" y="1288600"/>
            <a:ext cx="3513666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Shock acceleration spectrum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16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Maximum acceleration energy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(Harding &amp; </a:t>
            </a:r>
            <a:r>
              <a:rPr lang="en-US" sz="1600" dirty="0" err="1" smtClean="0">
                <a:solidFill>
                  <a:srgbClr val="0000FF"/>
                </a:solidFill>
              </a:rPr>
              <a:t>Gaisser</a:t>
            </a:r>
            <a:r>
              <a:rPr lang="en-US" sz="1600" dirty="0" smtClean="0">
                <a:solidFill>
                  <a:srgbClr val="0000FF"/>
                </a:solidFill>
              </a:rPr>
              <a:t> 1990)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8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Normalization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681132" y="1837247"/>
          <a:ext cx="3063057" cy="372534"/>
        </p:xfrm>
        <a:graphic>
          <a:graphicData uri="http://schemas.openxmlformats.org/presentationml/2006/ole">
            <p:oleObj spid="_x0000_s161794" name="Equation" r:id="rId4" imgW="1879600" imgH="2286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49800" y="3318272"/>
          <a:ext cx="4284136" cy="704665"/>
        </p:xfrm>
        <a:graphic>
          <a:graphicData uri="http://schemas.openxmlformats.org/presentationml/2006/ole">
            <p:oleObj spid="_x0000_s161795" name="Equation" r:id="rId5" imgW="2857500" imgH="4699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966883" y="4764329"/>
          <a:ext cx="1966383" cy="1378306"/>
        </p:xfrm>
        <a:graphic>
          <a:graphicData uri="http://schemas.openxmlformats.org/presentationml/2006/ole">
            <p:oleObj spid="_x0000_s161796" name="Equation" r:id="rId6" imgW="1358900" imgH="9525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086606" y="4138022"/>
            <a:ext cx="145626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F81B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Pair multiplicity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7307146" y="4606258"/>
            <a:ext cx="507182" cy="1862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65537" y="4531952"/>
            <a:ext cx="127846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F81B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Polar cap flux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7814741" y="4839727"/>
            <a:ext cx="389463" cy="231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22175" y="5988746"/>
            <a:ext cx="104139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F81B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Efficiency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rot="10800000">
            <a:off x="7653871" y="5988747"/>
            <a:ext cx="368305" cy="153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5717" y="919268"/>
            <a:ext cx="234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Venter et al. 2014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335"/>
            <a:ext cx="8229600" cy="8175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Radio Eclipses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666" y="1682040"/>
            <a:ext cx="4216400" cy="215423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CFFCC"/>
                </a:solidFill>
              </a:rPr>
              <a:t>Most black widows and </a:t>
            </a:r>
            <a:r>
              <a:rPr lang="en-US" sz="2400" dirty="0" err="1" smtClean="0">
                <a:solidFill>
                  <a:srgbClr val="CCFFCC"/>
                </a:solidFill>
              </a:rPr>
              <a:t>redbacks</a:t>
            </a:r>
            <a:r>
              <a:rPr lang="en-US" sz="2400" dirty="0" smtClean="0">
                <a:solidFill>
                  <a:srgbClr val="CCFFCC"/>
                </a:solidFill>
              </a:rPr>
              <a:t> show frequency-dependent radio eclipses over ~6-50% of their orbit, at superior conjunction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19" y="279401"/>
            <a:ext cx="2140314" cy="1341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19" y="1345695"/>
            <a:ext cx="4227190" cy="5131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811" y="3708401"/>
            <a:ext cx="4008161" cy="30099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6477001"/>
            <a:ext cx="232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Ryba</a:t>
            </a:r>
            <a:r>
              <a:rPr lang="en-US" sz="1600" dirty="0" smtClean="0">
                <a:solidFill>
                  <a:srgbClr val="FFFFFF"/>
                </a:solidFill>
              </a:rPr>
              <a:t> &amp; Taylor 1991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2541" y="976363"/>
            <a:ext cx="165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B1957+20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72442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Radio eclipses by intra-binary shocks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8996"/>
            <a:ext cx="8229600" cy="1608667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CCFFCC"/>
                </a:solidFill>
              </a:rPr>
              <a:t>Radio eclipses may be due to pulse smearing by scattering, dispersion or free-free absorption by turbulent plasma near </a:t>
            </a:r>
            <a:r>
              <a:rPr lang="en-US" sz="2000" dirty="0" smtClean="0">
                <a:solidFill>
                  <a:srgbClr val="CCFFCC"/>
                </a:solidFill>
              </a:rPr>
              <a:t>intra-binary </a:t>
            </a:r>
            <a:r>
              <a:rPr lang="en-US" sz="2000" dirty="0" smtClean="0">
                <a:solidFill>
                  <a:srgbClr val="CCFFCC"/>
                </a:solidFill>
              </a:rPr>
              <a:t>shock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We use two models for bow shock geometry: Type I – parallel wind (Wilkin et al. 1996), Type II – spherical winds (Canto et al. 1996), preferred for </a:t>
            </a:r>
            <a:r>
              <a:rPr lang="en-US" sz="2000" dirty="0" err="1" smtClean="0">
                <a:solidFill>
                  <a:srgbClr val="CCFFCC"/>
                </a:solidFill>
              </a:rPr>
              <a:t>redbacks</a:t>
            </a:r>
            <a:endParaRPr lang="en-US" sz="20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3" y="2607735"/>
            <a:ext cx="8850467" cy="4250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62"/>
            <a:ext cx="8229600" cy="78369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Black widow and </a:t>
            </a:r>
            <a:r>
              <a:rPr lang="en-US" dirty="0" err="1" smtClean="0">
                <a:solidFill>
                  <a:schemeClr val="bg1"/>
                </a:solidFill>
              </a:rPr>
              <a:t>redback</a:t>
            </a:r>
            <a:r>
              <a:rPr lang="en-US" dirty="0" smtClean="0">
                <a:solidFill>
                  <a:schemeClr val="bg1"/>
                </a:solidFill>
              </a:rPr>
              <a:t> binaries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3279"/>
            <a:ext cx="8094133" cy="5894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J1959system_4panels_v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670"/>
            <a:ext cx="9144000" cy="6042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60162</TotalTime>
  <Words>726</Words>
  <Application>Microsoft Macintosh PowerPoint</Application>
  <PresentationFormat>On-screen Show (4:3)</PresentationFormat>
  <Paragraphs>86</Paragraphs>
  <Slides>15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Equation</vt:lpstr>
      <vt:lpstr>Acceleration and Emission from Shocks in Millisecond Pulsar Binaries  </vt:lpstr>
      <vt:lpstr>Slide 2</vt:lpstr>
      <vt:lpstr>Optical observations of the stellar companion</vt:lpstr>
      <vt:lpstr>X-ray orbital modulation</vt:lpstr>
      <vt:lpstr>Particle acceleration at binary shock </vt:lpstr>
      <vt:lpstr>Radio Eclipses</vt:lpstr>
      <vt:lpstr>Radio eclipses by intra-binary shocks</vt:lpstr>
      <vt:lpstr>Black widow and redback binaries</vt:lpstr>
      <vt:lpstr>Slide 9</vt:lpstr>
      <vt:lpstr>Radio eclipses by intra-binary shocks</vt:lpstr>
      <vt:lpstr>Electron timescales in the shock</vt:lpstr>
      <vt:lpstr>Simplified synchrotron model</vt:lpstr>
      <vt:lpstr>Orbitally modulated synchrotron emission</vt:lpstr>
      <vt:lpstr>Orbitally modulated synchrotron emission</vt:lpstr>
      <vt:lpstr>Summary</vt:lpstr>
    </vt:vector>
  </TitlesOfParts>
  <Company>NASA Goddard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Alice Harding</dc:creator>
  <cp:lastModifiedBy>Alice Harding</cp:lastModifiedBy>
  <cp:revision>197</cp:revision>
  <dcterms:created xsi:type="dcterms:W3CDTF">2015-06-20T20:26:10Z</dcterms:created>
  <dcterms:modified xsi:type="dcterms:W3CDTF">2015-06-24T15:22:42Z</dcterms:modified>
</cp:coreProperties>
</file>